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80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7AD2-CCFE-4203-95FE-8155A708C80D}" type="datetimeFigureOut">
              <a:rPr lang="fr-FR" smtClean="0"/>
              <a:pPr/>
              <a:t>21/04/2015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A991-D697-4F2D-AF40-E05B406005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7AD2-CCFE-4203-95FE-8155A708C80D}" type="datetimeFigureOut">
              <a:rPr lang="fr-FR" smtClean="0"/>
              <a:pPr/>
              <a:t>21/04/2015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A991-D697-4F2D-AF40-E05B406005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7AD2-CCFE-4203-95FE-8155A708C80D}" type="datetimeFigureOut">
              <a:rPr lang="fr-FR" smtClean="0"/>
              <a:pPr/>
              <a:t>21/04/2015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A991-D697-4F2D-AF40-E05B406005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7AD2-CCFE-4203-95FE-8155A708C80D}" type="datetimeFigureOut">
              <a:rPr lang="fr-FR" smtClean="0"/>
              <a:pPr/>
              <a:t>21/04/2015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A991-D697-4F2D-AF40-E05B406005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7AD2-CCFE-4203-95FE-8155A708C80D}" type="datetimeFigureOut">
              <a:rPr lang="fr-FR" smtClean="0"/>
              <a:pPr/>
              <a:t>21/04/2015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A991-D697-4F2D-AF40-E05B406005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7AD2-CCFE-4203-95FE-8155A708C80D}" type="datetimeFigureOut">
              <a:rPr lang="fr-FR" smtClean="0"/>
              <a:pPr/>
              <a:t>21/04/2015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A991-D697-4F2D-AF40-E05B406005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7AD2-CCFE-4203-95FE-8155A708C80D}" type="datetimeFigureOut">
              <a:rPr lang="fr-FR" smtClean="0"/>
              <a:pPr/>
              <a:t>21/04/2015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A991-D697-4F2D-AF40-E05B406005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7AD2-CCFE-4203-95FE-8155A708C80D}" type="datetimeFigureOut">
              <a:rPr lang="fr-FR" smtClean="0"/>
              <a:pPr/>
              <a:t>21/04/2015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A991-D697-4F2D-AF40-E05B406005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7AD2-CCFE-4203-95FE-8155A708C80D}" type="datetimeFigureOut">
              <a:rPr lang="fr-FR" smtClean="0"/>
              <a:pPr/>
              <a:t>21/04/2015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A991-D697-4F2D-AF40-E05B406005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7AD2-CCFE-4203-95FE-8155A708C80D}" type="datetimeFigureOut">
              <a:rPr lang="fr-FR" smtClean="0"/>
              <a:pPr/>
              <a:t>21/04/2015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A991-D697-4F2D-AF40-E05B406005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47AD2-CCFE-4203-95FE-8155A708C80D}" type="datetimeFigureOut">
              <a:rPr lang="fr-FR" smtClean="0"/>
              <a:pPr/>
              <a:t>21/04/2015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3A991-D697-4F2D-AF40-E05B406005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47AD2-CCFE-4203-95FE-8155A708C80D}" type="datetimeFigureOut">
              <a:rPr lang="fr-FR" smtClean="0"/>
              <a:pPr/>
              <a:t>21/04/2015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3A991-D697-4F2D-AF40-E05B406005A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9600" dirty="0" smtClean="0">
                <a:latin typeface="SPQR" pitchFamily="2" charset="0"/>
              </a:rPr>
              <a:t>ROME</a:t>
            </a:r>
            <a:endParaRPr lang="fr-FR" sz="9600" dirty="0">
              <a:latin typeface="SPQR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1"/>
                </a:solidFill>
                <a:latin typeface="SPQR" pitchFamily="2" charset="0"/>
              </a:rPr>
              <a:t>Cité des premières fois</a:t>
            </a:r>
            <a:endParaRPr lang="fr-FR" dirty="0">
              <a:solidFill>
                <a:schemeClr val="tx1"/>
              </a:solidFill>
              <a:latin typeface="SPQR" pitchFamily="2" charset="0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rome_cite_des_premieres_fois - C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5053" y="0"/>
            <a:ext cx="3153894" cy="68580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71406" y="142852"/>
            <a:ext cx="2714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Palatino Linotype" pitchFamily="18" charset="0"/>
              </a:rPr>
              <a:t>Les premiers immeubles de logements collectifs : les « </a:t>
            </a:r>
            <a:r>
              <a:rPr lang="fr-FR" sz="1200" dirty="0" err="1" smtClean="0">
                <a:latin typeface="Palatino Linotype" pitchFamily="18" charset="0"/>
              </a:rPr>
              <a:t>insulae</a:t>
            </a:r>
            <a:r>
              <a:rPr lang="fr-FR" sz="1200" dirty="0" smtClean="0">
                <a:latin typeface="Palatino Linotype" pitchFamily="18" charset="0"/>
              </a:rPr>
              <a:t> » qui pouvaient compter jusqu’à 5 ou 7 étages</a:t>
            </a:r>
            <a:endParaRPr lang="fr-FR" sz="1200" dirty="0">
              <a:latin typeface="Palatino Linotype" pitchFamily="18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42844" y="1214422"/>
            <a:ext cx="2714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Palatino Linotype" pitchFamily="18" charset="0"/>
              </a:rPr>
              <a:t>Le premier centre commercial : le marché de Trajan – 4 étages et 150 boutiques et bureaux</a:t>
            </a:r>
            <a:endParaRPr lang="fr-FR" sz="1200" dirty="0">
              <a:latin typeface="Palatino Linotype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286512" y="714356"/>
            <a:ext cx="2714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Palatino Linotype" pitchFamily="18" charset="0"/>
              </a:rPr>
              <a:t>Monte </a:t>
            </a:r>
            <a:r>
              <a:rPr lang="fr-FR" sz="1200" dirty="0" err="1" smtClean="0">
                <a:latin typeface="Palatino Linotype" pitchFamily="18" charset="0"/>
              </a:rPr>
              <a:t>testaccio</a:t>
            </a:r>
            <a:r>
              <a:rPr lang="fr-FR" sz="1200" dirty="0" smtClean="0">
                <a:latin typeface="Palatino Linotype" pitchFamily="18" charset="0"/>
              </a:rPr>
              <a:t> : la première décharge publique</a:t>
            </a:r>
            <a:endParaRPr lang="fr-FR" sz="1200" dirty="0">
              <a:latin typeface="Palatino Linotype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429388" y="1857364"/>
            <a:ext cx="27146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Palatino Linotype" pitchFamily="18" charset="0"/>
              </a:rPr>
              <a:t>L’eau courante dans les riches </a:t>
            </a:r>
            <a:r>
              <a:rPr lang="fr-FR" sz="1200" i="1" dirty="0" smtClean="0">
                <a:latin typeface="Palatino Linotype" pitchFamily="18" charset="0"/>
              </a:rPr>
              <a:t>domus </a:t>
            </a:r>
            <a:r>
              <a:rPr lang="fr-FR" sz="1000" dirty="0" smtClean="0">
                <a:latin typeface="Palatino Linotype" pitchFamily="18" charset="0"/>
              </a:rPr>
              <a:t>(adduction d’eau soumise à un impôt, déjà !)</a:t>
            </a:r>
            <a:endParaRPr lang="fr-FR" sz="1000" dirty="0">
              <a:latin typeface="Palatino Linotype" pitchFamily="18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357950" y="2357430"/>
            <a:ext cx="2714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Palatino Linotype" pitchFamily="18" charset="0"/>
              </a:rPr>
              <a:t>L’hypocauste, premier chauffage central par le sol – très utilisé dans les thermes</a:t>
            </a:r>
            <a:endParaRPr lang="fr-FR" sz="1200" dirty="0">
              <a:latin typeface="Palatino Linotype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429388" y="3071810"/>
            <a:ext cx="2714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Palatino Linotype" pitchFamily="18" charset="0"/>
              </a:rPr>
              <a:t>Rome comptait 1 million d’habitants au 1</a:t>
            </a:r>
            <a:r>
              <a:rPr lang="fr-FR" sz="1200" baseline="30000" dirty="0" smtClean="0">
                <a:latin typeface="Palatino Linotype" pitchFamily="18" charset="0"/>
              </a:rPr>
              <a:t>er</a:t>
            </a:r>
            <a:r>
              <a:rPr lang="fr-FR" sz="1200" dirty="0" smtClean="0">
                <a:latin typeface="Palatino Linotype" pitchFamily="18" charset="0"/>
              </a:rPr>
              <a:t> siècle (record conservé pendant 1800 ans)</a:t>
            </a:r>
            <a:endParaRPr lang="fr-FR" sz="1200" dirty="0">
              <a:latin typeface="Palatino Linotype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429388" y="4071942"/>
            <a:ext cx="2714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Palatino Linotype" pitchFamily="18" charset="0"/>
              </a:rPr>
              <a:t>Le </a:t>
            </a:r>
            <a:r>
              <a:rPr lang="fr-FR" sz="1200" dirty="0" err="1" smtClean="0">
                <a:latin typeface="Palatino Linotype" pitchFamily="18" charset="0"/>
              </a:rPr>
              <a:t>Pantheon</a:t>
            </a:r>
            <a:r>
              <a:rPr lang="fr-FR" sz="1200" dirty="0" smtClean="0">
                <a:latin typeface="Palatino Linotype" pitchFamily="18" charset="0"/>
              </a:rPr>
              <a:t>, plus grand édifice à </a:t>
            </a:r>
            <a:r>
              <a:rPr lang="fr-FR" sz="1200" dirty="0" err="1" smtClean="0">
                <a:latin typeface="Palatino Linotype" pitchFamily="18" charset="0"/>
              </a:rPr>
              <a:t>dome</a:t>
            </a:r>
            <a:r>
              <a:rPr lang="fr-FR" sz="1200" dirty="0" smtClean="0">
                <a:latin typeface="Palatino Linotype" pitchFamily="18" charset="0"/>
              </a:rPr>
              <a:t> et en « dur » pendant plus de 18 siècles</a:t>
            </a:r>
            <a:endParaRPr lang="fr-FR" sz="1200" dirty="0">
              <a:latin typeface="Palatino Linotype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6429388" y="5072074"/>
            <a:ext cx="2714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Palatino Linotype" pitchFamily="18" charset="0"/>
              </a:rPr>
              <a:t>Le meilleur système d’adduction d’eau de l’Antiquité : 11 aqueducs apportaient  plus de 700 millions de litres d’eau dans la cité – chaque jour</a:t>
            </a:r>
            <a:endParaRPr lang="fr-FR" sz="1200" dirty="0">
              <a:latin typeface="Palatino Linotype" pitchFamily="18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6429388" y="6072206"/>
            <a:ext cx="2714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Palatino Linotype" pitchFamily="18" charset="0"/>
              </a:rPr>
              <a:t>Ce qui laissait encore assez d’eau pour remplir le Colisée lors des naumachies (batailles navales)</a:t>
            </a:r>
            <a:endParaRPr lang="fr-FR" sz="1200" dirty="0">
              <a:latin typeface="Palatino Linotype" pitchFamily="18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0" y="6000768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Palatino Linotype" pitchFamily="18" charset="0"/>
              </a:rPr>
              <a:t>Les eaux usées s’écoulaient dans la </a:t>
            </a:r>
            <a:r>
              <a:rPr lang="fr-FR" sz="1200" dirty="0" err="1" smtClean="0">
                <a:latin typeface="Palatino Linotype" pitchFamily="18" charset="0"/>
              </a:rPr>
              <a:t>Cloaca</a:t>
            </a:r>
            <a:r>
              <a:rPr lang="fr-FR" sz="1200" dirty="0" smtClean="0">
                <a:latin typeface="Palatino Linotype" pitchFamily="18" charset="0"/>
              </a:rPr>
              <a:t> Maxima, le premier système d’égout du monde</a:t>
            </a:r>
            <a:endParaRPr lang="fr-FR" sz="1200" dirty="0">
              <a:latin typeface="Palatino Linotype" pitchFamily="18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1406" y="4929198"/>
            <a:ext cx="28575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Palatino Linotype" pitchFamily="18" charset="0"/>
              </a:rPr>
              <a:t>Rome comptait 850 bains privés et 11 publics, dont le plus grand couvrait environ 13 hectares</a:t>
            </a:r>
          </a:p>
          <a:p>
            <a:r>
              <a:rPr lang="fr-FR" sz="1200" dirty="0" smtClean="0">
                <a:latin typeface="Palatino Linotype" pitchFamily="18" charset="0"/>
              </a:rPr>
              <a:t>Il y avait 1300 fontaines et 144 toilettes publiques</a:t>
            </a:r>
            <a:endParaRPr lang="fr-FR" sz="1200" dirty="0">
              <a:latin typeface="Palatino Linotype" pitchFamily="18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1406" y="3786190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Palatino Linotype" pitchFamily="18" charset="0"/>
              </a:rPr>
              <a:t>Le </a:t>
            </a:r>
            <a:r>
              <a:rPr lang="fr-FR" sz="1200" dirty="0" err="1" smtClean="0">
                <a:latin typeface="Palatino Linotype" pitchFamily="18" charset="0"/>
              </a:rPr>
              <a:t>Circus</a:t>
            </a:r>
            <a:r>
              <a:rPr lang="fr-FR" sz="1200" dirty="0" smtClean="0">
                <a:latin typeface="Palatino Linotype" pitchFamily="18" charset="0"/>
              </a:rPr>
              <a:t> </a:t>
            </a:r>
            <a:r>
              <a:rPr lang="fr-FR" sz="1200" dirty="0" err="1" smtClean="0">
                <a:latin typeface="Palatino Linotype" pitchFamily="18" charset="0"/>
              </a:rPr>
              <a:t>Maximus</a:t>
            </a:r>
            <a:r>
              <a:rPr lang="fr-FR" sz="1200" dirty="0" smtClean="0">
                <a:latin typeface="Palatino Linotype" pitchFamily="18" charset="0"/>
              </a:rPr>
              <a:t>, la plus grande arène sportive (250 000 spectateurs après son dernier agrandissement)</a:t>
            </a:r>
            <a:endParaRPr lang="fr-FR" sz="1200" dirty="0">
              <a:latin typeface="Palatino Linotype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1406" y="2782669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Palatino Linotype" pitchFamily="18" charset="0"/>
              </a:rPr>
              <a:t>L’aide publique distribuait du blé – parfois pour 300 000 familles chaque année</a:t>
            </a:r>
            <a:endParaRPr lang="fr-FR" sz="1200" dirty="0">
              <a:latin typeface="Palatino Linotype" pitchFamily="18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0" y="2071678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Palatino Linotype" pitchFamily="18" charset="0"/>
              </a:rPr>
              <a:t>Rome avait aussi des pompiers, des balayeurs, un service postal et un quotidien</a:t>
            </a:r>
            <a:endParaRPr lang="fr-FR" sz="1200" dirty="0">
              <a:latin typeface="Palatino Linotype" pitchFamily="18" charset="0"/>
            </a:endParaRPr>
          </a:p>
        </p:txBody>
      </p:sp>
    </p:spTree>
  </p:cSld>
  <p:clrMapOvr>
    <a:masterClrMapping/>
  </p:clrMapOvr>
  <p:transition advClick="0" advTm="5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1200" dirty="0" smtClean="0"/>
              <a:t>Sources (dessin en commentaires en anglais)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sz="1200" dirty="0" smtClean="0"/>
              <a:t>Traduit par mes soins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9144000" cy="911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234</Words>
  <Application>Microsoft Office PowerPoint</Application>
  <PresentationFormat>Affichage à l'écran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ROME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</dc:title>
  <dc:creator>Jumamax</dc:creator>
  <cp:lastModifiedBy>Jumamax</cp:lastModifiedBy>
  <cp:revision>4</cp:revision>
  <dcterms:created xsi:type="dcterms:W3CDTF">2015-04-21T12:52:08Z</dcterms:created>
  <dcterms:modified xsi:type="dcterms:W3CDTF">2015-04-21T13:57:50Z</dcterms:modified>
</cp:coreProperties>
</file>