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BD5F57-D445-4782-816B-68D81944E9C4}" type="datetimeFigureOut">
              <a:rPr lang="fr-FR" smtClean="0"/>
              <a:pPr/>
              <a:t>20/09/2013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D16F90-7837-4CAB-9E85-940AB2017135}"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4D16F90-7837-4CAB-9E85-940AB2017135}" type="slidenum">
              <a:rPr lang="fr-FR" smtClean="0"/>
              <a:pPr/>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8" name="Espace réservé de la date 27"/>
          <p:cNvSpPr>
            <a:spLocks noGrp="1"/>
          </p:cNvSpPr>
          <p:nvPr>
            <p:ph type="dt" sz="half" idx="10"/>
          </p:nvPr>
        </p:nvSpPr>
        <p:spPr/>
        <p:txBody>
          <a:bodyPr/>
          <a:lstStyle>
            <a:extLst/>
          </a:lstStyle>
          <a:p>
            <a:fld id="{FD258137-4AF8-48A4-AD09-16393080B5F1}" type="datetimeFigureOut">
              <a:rPr lang="fr-FR" smtClean="0"/>
              <a:pPr/>
              <a:t>20/09/2013</a:t>
            </a:fld>
            <a:endParaRPr lang="fr-FR"/>
          </a:p>
        </p:txBody>
      </p:sp>
      <p:sp>
        <p:nvSpPr>
          <p:cNvPr id="17" name="Espace réservé du pied de page 16"/>
          <p:cNvSpPr>
            <a:spLocks noGrp="1"/>
          </p:cNvSpPr>
          <p:nvPr>
            <p:ph type="ftr" sz="quarter" idx="11"/>
          </p:nvPr>
        </p:nvSpPr>
        <p:spPr/>
        <p:txBody>
          <a:bodyPr/>
          <a:lstStyle>
            <a:extLst/>
          </a:lstStyle>
          <a:p>
            <a:endParaRPr lang="fr-FR"/>
          </a:p>
        </p:txBody>
      </p:sp>
      <p:sp>
        <p:nvSpPr>
          <p:cNvPr id="29" name="Espace réservé du numéro de diapositive 28"/>
          <p:cNvSpPr>
            <a:spLocks noGrp="1"/>
          </p:cNvSpPr>
          <p:nvPr>
            <p:ph type="sldNum" sz="quarter" idx="12"/>
          </p:nvPr>
        </p:nvSpPr>
        <p:spPr/>
        <p:txBody>
          <a:bodyPr/>
          <a:lstStyle>
            <a:extLst/>
          </a:lstStyle>
          <a:p>
            <a:fld id="{8730D94B-6317-4147-BBF7-F07498B96B67}" type="slidenum">
              <a:rPr lang="fr-FR" smtClean="0"/>
              <a:pPr/>
              <a:t>‹N°›</a:t>
            </a:fld>
            <a:endParaRPr lang="fr-F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r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fr-FR" smtClean="0"/>
              <a:t>Cliquez pour modifier le style du titre</a:t>
            </a:r>
            <a:endParaRPr kumimoji="0" lang="en-US"/>
          </a:p>
        </p:txBody>
      </p:sp>
      <p:sp>
        <p:nvSpPr>
          <p:cNvPr id="9" name="Sous-titr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FD258137-4AF8-48A4-AD09-16393080B5F1}" type="datetimeFigureOut">
              <a:rPr lang="fr-FR" smtClean="0"/>
              <a:pPr/>
              <a:t>20/09/2013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8730D94B-6317-4147-BBF7-F07498B96B6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981200" cy="5851525"/>
          </a:xfrm>
        </p:spPr>
        <p:txBody>
          <a:bodyPr vert="eaVert" anchor="ct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58674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FD258137-4AF8-48A4-AD09-16393080B5F1}" type="datetimeFigureOut">
              <a:rPr lang="fr-FR" smtClean="0"/>
              <a:pPr/>
              <a:t>20/09/2013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8730D94B-6317-4147-BBF7-F07498B96B6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FD258137-4AF8-48A4-AD09-16393080B5F1}" type="datetimeFigureOut">
              <a:rPr lang="fr-FR" smtClean="0"/>
              <a:pPr/>
              <a:t>20/09/2013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8730D94B-6317-4147-BBF7-F07498B96B6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4" name="Forme libre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orme libre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orme libre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orme libre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orme libre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orme libre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orme libre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orme libre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orme libre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orme libre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orme libre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orme libre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orme libre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orme libre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orme libre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Espace réservé du texte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FD258137-4AF8-48A4-AD09-16393080B5F1}" type="datetimeFigureOut">
              <a:rPr lang="fr-FR" smtClean="0"/>
              <a:pPr/>
              <a:t>20/09/2013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8730D94B-6317-4147-BBF7-F07498B96B67}" type="slidenum">
              <a:rPr lang="fr-FR" smtClean="0"/>
              <a:pPr/>
              <a:t>‹N°›</a:t>
            </a:fld>
            <a:endParaRPr lang="fr-F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fr-FR" smtClean="0"/>
              <a:t>Cliquez pour modifier le style du titre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512064"/>
            <a:ext cx="8229600" cy="9144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FD258137-4AF8-48A4-AD09-16393080B5F1}" type="datetimeFigureOut">
              <a:rPr lang="fr-FR" smtClean="0"/>
              <a:pPr/>
              <a:t>20/09/2013</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8730D94B-6317-4147-BBF7-F07498B96B6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504824" y="512064"/>
            <a:ext cx="7772400" cy="914400"/>
          </a:xfrm>
        </p:spPr>
        <p:txBody>
          <a:bodyPr anchor="t"/>
          <a:lstStyle>
            <a:lvl1pPr>
              <a:defRPr sz="400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FD258137-4AF8-48A4-AD09-16393080B5F1}" type="datetimeFigureOut">
              <a:rPr lang="fr-FR" smtClean="0"/>
              <a:pPr/>
              <a:t>20/09/2013</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8730D94B-6317-4147-BBF7-F07498B96B67}" type="slidenum">
              <a:rPr lang="fr-FR" smtClean="0"/>
              <a:pPr/>
              <a:t>‹N°›</a:t>
            </a:fld>
            <a:endParaRPr lang="fr-F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914400" y="512064"/>
            <a:ext cx="7772400" cy="914400"/>
          </a:xfrm>
        </p:spPr>
        <p:txBody>
          <a:bodyPr/>
          <a:lstStyle>
            <a:lvl1pPr>
              <a:defRPr sz="4000" cap="none" baseline="0"/>
            </a:lvl1pPr>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FD258137-4AF8-48A4-AD09-16393080B5F1}" type="datetimeFigureOut">
              <a:rPr lang="fr-FR" smtClean="0"/>
              <a:pPr/>
              <a:t>20/09/2013</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8730D94B-6317-4147-BBF7-F07498B96B6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FD258137-4AF8-48A4-AD09-16393080B5F1}" type="datetimeFigureOut">
              <a:rPr lang="fr-FR" smtClean="0"/>
              <a:pPr/>
              <a:t>20/09/2013</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8730D94B-6317-4147-BBF7-F07498B96B6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273050"/>
            <a:ext cx="8229600" cy="1162050"/>
          </a:xfrm>
        </p:spPr>
        <p:txBody>
          <a:bodyPr anchor="ctr"/>
          <a:lstStyle>
            <a:lvl1pPr algn="l">
              <a:buNone/>
              <a:defRPr sz="3600" b="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FD258137-4AF8-48A4-AD09-16393080B5F1}" type="datetimeFigureOut">
              <a:rPr lang="fr-FR" smtClean="0"/>
              <a:pPr/>
              <a:t>20/09/2013</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8730D94B-6317-4147-BBF7-F07498B96B6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Connecteur droit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e 9"/>
          <p:cNvGrpSpPr/>
          <p:nvPr/>
        </p:nvGrpSpPr>
        <p:grpSpPr>
          <a:xfrm rot="5400000">
            <a:off x="8514581" y="1219200"/>
            <a:ext cx="132763" cy="128466"/>
            <a:chOff x="6668087" y="1297746"/>
            <a:chExt cx="161840" cy="156602"/>
          </a:xfrm>
        </p:grpSpPr>
        <p:cxnSp>
          <p:nvCxnSpPr>
            <p:cNvPr id="15" name="Connecteur droit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r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fr-FR" smtClean="0"/>
              <a:t>Cliquez sur l'icône pour ajouter une image</a:t>
            </a:r>
            <a:endParaRPr kumimoji="0" lang="en-US"/>
          </a:p>
        </p:txBody>
      </p:sp>
      <p:sp>
        <p:nvSpPr>
          <p:cNvPr id="4" name="Espace réservé du texte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grpSp>
        <p:nvGrpSpPr>
          <p:cNvPr id="14" name="Groupe 13"/>
          <p:cNvGrpSpPr/>
          <p:nvPr/>
        </p:nvGrpSpPr>
        <p:grpSpPr>
          <a:xfrm rot="5400000">
            <a:off x="8666981" y="1371600"/>
            <a:ext cx="132763" cy="128466"/>
            <a:chOff x="6668087" y="1297746"/>
            <a:chExt cx="161840" cy="156602"/>
          </a:xfrm>
        </p:grpSpPr>
        <p:cxnSp>
          <p:nvCxnSpPr>
            <p:cNvPr id="11" name="Connecteur droit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e 17"/>
          <p:cNvGrpSpPr/>
          <p:nvPr/>
        </p:nvGrpSpPr>
        <p:grpSpPr>
          <a:xfrm rot="5400000">
            <a:off x="8320088" y="1474763"/>
            <a:ext cx="132763" cy="128466"/>
            <a:chOff x="6668087" y="1297746"/>
            <a:chExt cx="161840" cy="156602"/>
          </a:xfrm>
        </p:grpSpPr>
        <p:cxnSp>
          <p:nvCxnSpPr>
            <p:cNvPr id="19" name="Connecteur droit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Espace réservé de la date 4"/>
          <p:cNvSpPr>
            <a:spLocks noGrp="1"/>
          </p:cNvSpPr>
          <p:nvPr>
            <p:ph type="dt" sz="half" idx="10"/>
          </p:nvPr>
        </p:nvSpPr>
        <p:spPr>
          <a:xfrm>
            <a:off x="6477000" y="55499"/>
            <a:ext cx="2133600" cy="365125"/>
          </a:xfrm>
        </p:spPr>
        <p:txBody>
          <a:bodyPr/>
          <a:lstStyle>
            <a:extLst/>
          </a:lstStyle>
          <a:p>
            <a:fld id="{FD258137-4AF8-48A4-AD09-16393080B5F1}" type="datetimeFigureOut">
              <a:rPr lang="fr-FR" smtClean="0"/>
              <a:pPr/>
              <a:t>20/09/2013</a:t>
            </a:fld>
            <a:endParaRPr lang="fr-FR"/>
          </a:p>
        </p:txBody>
      </p:sp>
      <p:sp>
        <p:nvSpPr>
          <p:cNvPr id="6" name="Espace réservé du pied de page 5"/>
          <p:cNvSpPr>
            <a:spLocks noGrp="1"/>
          </p:cNvSpPr>
          <p:nvPr>
            <p:ph type="ftr" sz="quarter" idx="11"/>
          </p:nvPr>
        </p:nvSpPr>
        <p:spPr>
          <a:xfrm>
            <a:off x="914400" y="55499"/>
            <a:ext cx="5562600" cy="365125"/>
          </a:xfrm>
        </p:spPr>
        <p:txBody>
          <a:bodyPr/>
          <a:lstStyle>
            <a:extLst/>
          </a:lstStyle>
          <a:p>
            <a:endParaRPr lang="fr-FR"/>
          </a:p>
        </p:txBody>
      </p:sp>
      <p:sp>
        <p:nvSpPr>
          <p:cNvPr id="7" name="Espace réservé du numéro de diapositive 6"/>
          <p:cNvSpPr>
            <a:spLocks noGrp="1"/>
          </p:cNvSpPr>
          <p:nvPr>
            <p:ph type="sldNum" sz="quarter" idx="12"/>
          </p:nvPr>
        </p:nvSpPr>
        <p:spPr>
          <a:xfrm>
            <a:off x="8610600" y="55499"/>
            <a:ext cx="457200" cy="365125"/>
          </a:xfrm>
        </p:spPr>
        <p:txBody>
          <a:bodyPr/>
          <a:lstStyle>
            <a:extLst/>
          </a:lstStyle>
          <a:p>
            <a:fld id="{8730D94B-6317-4147-BBF7-F07498B96B67}"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Espace réservé du titre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D258137-4AF8-48A4-AD09-16393080B5F1}" type="datetimeFigureOut">
              <a:rPr lang="fr-FR" smtClean="0"/>
              <a:pPr/>
              <a:t>20/09/2013</a:t>
            </a:fld>
            <a:endParaRPr lang="fr-FR"/>
          </a:p>
        </p:txBody>
      </p:sp>
      <p:sp>
        <p:nvSpPr>
          <p:cNvPr id="3" name="Espace réservé du pied de page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fr-FR"/>
          </a:p>
        </p:txBody>
      </p:sp>
      <p:sp>
        <p:nvSpPr>
          <p:cNvPr id="23" name="Espace réservé du numéro de diapositive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8730D94B-6317-4147-BBF7-F07498B96B67}"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1916832"/>
            <a:ext cx="7772400" cy="1975104"/>
          </a:xfrm>
        </p:spPr>
        <p:txBody>
          <a:bodyPr/>
          <a:lstStyle/>
          <a:p>
            <a:r>
              <a:rPr lang="fr-FR" dirty="0" smtClean="0"/>
              <a:t>HDA : Le Triomphe de la République</a:t>
            </a:r>
            <a:endParaRPr lang="fr-FR" dirty="0"/>
          </a:p>
        </p:txBody>
      </p:sp>
      <p:sp>
        <p:nvSpPr>
          <p:cNvPr id="3" name="Sous-titre 2"/>
          <p:cNvSpPr>
            <a:spLocks noGrp="1"/>
          </p:cNvSpPr>
          <p:nvPr>
            <p:ph type="subTitle" idx="1"/>
          </p:nvPr>
        </p:nvSpPr>
        <p:spPr/>
        <p:txBody>
          <a:bodyPr>
            <a:normAutofit/>
          </a:bodyPr>
          <a:lstStyle/>
          <a:p>
            <a:r>
              <a:rPr lang="fr-FR" sz="3200" dirty="0" smtClean="0"/>
              <a:t>Quel est le rôle des symboles pour la République? </a:t>
            </a:r>
            <a:endParaRPr lang="fr-FR" sz="3200" dirty="0"/>
          </a:p>
        </p:txBody>
      </p:sp>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atherine\Documents\Académie\Stage\Nvx programmes 3°\La vie politique en France\Images 3°\img019.jpg"/>
          <p:cNvPicPr>
            <a:picLocks noChangeAspect="1" noChangeArrowheads="1"/>
          </p:cNvPicPr>
          <p:nvPr/>
        </p:nvPicPr>
        <p:blipFill>
          <a:blip r:embed="rId3" cstate="print"/>
          <a:srcRect l="18582" t="1578" r="3435" b="23721"/>
          <a:stretch>
            <a:fillRect/>
          </a:stretch>
        </p:blipFill>
        <p:spPr bwMode="auto">
          <a:xfrm>
            <a:off x="0" y="980728"/>
            <a:ext cx="4225972" cy="5466390"/>
          </a:xfrm>
          <a:prstGeom prst="rect">
            <a:avLst/>
          </a:prstGeom>
          <a:noFill/>
          <a:ln w="9525">
            <a:noFill/>
            <a:miter lim="800000"/>
            <a:headEnd/>
            <a:tailEnd/>
          </a:ln>
        </p:spPr>
      </p:pic>
      <p:sp>
        <p:nvSpPr>
          <p:cNvPr id="22529" name="Rectangle 1"/>
          <p:cNvSpPr>
            <a:spLocks noChangeArrowheads="1"/>
          </p:cNvSpPr>
          <p:nvPr/>
        </p:nvSpPr>
        <p:spPr bwMode="auto">
          <a:xfrm>
            <a:off x="4716016" y="398855"/>
            <a:ext cx="341987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La </a:t>
            </a:r>
            <a:r>
              <a:rPr kumimoji="0" lang="fr-FR" sz="2400" b="0" i="0" u="sng" strike="noStrike" cap="none" normalizeH="0" baseline="0" dirty="0" smtClean="0">
                <a:ln>
                  <a:noFill/>
                </a:ln>
                <a:solidFill>
                  <a:srgbClr val="FFFF00"/>
                </a:solidFill>
                <a:effectLst/>
                <a:latin typeface="Calibri" pitchFamily="34" charset="0"/>
                <a:ea typeface="Calibri" pitchFamily="34" charset="0"/>
                <a:cs typeface="Times New Roman" pitchFamily="18" charset="0"/>
              </a:rPr>
              <a:t>République</a:t>
            </a:r>
            <a:r>
              <a:rPr kumimoji="0" lang="fr-FR" sz="2400" b="0"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 symbolisée par Marianne avec un bonnet phrygien est la garante de la paix, de la justice et de la stabilité du pays. Elle s’appuie sur les valeurs du travail et de l’instruction. Elle est légitime car elle dépend du suffrage universel. Les lions représentent sa force.</a:t>
            </a:r>
            <a:endParaRPr kumimoji="0" lang="fr-FR" sz="2400" b="0" i="0" u="none" strike="noStrike" cap="none" normalizeH="0" baseline="0" dirty="0" smtClean="0">
              <a:ln>
                <a:noFill/>
              </a:ln>
              <a:solidFill>
                <a:srgbClr val="FFFF00"/>
              </a:solidFill>
              <a:effectLst/>
              <a:latin typeface="Arial" pitchFamily="34" charset="0"/>
              <a:cs typeface="Arial" pitchFamily="34" charset="0"/>
            </a:endParaRPr>
          </a:p>
        </p:txBody>
      </p:sp>
      <p:sp>
        <p:nvSpPr>
          <p:cNvPr id="4" name="ZoneTexte 3"/>
          <p:cNvSpPr txBox="1"/>
          <p:nvPr/>
        </p:nvSpPr>
        <p:spPr>
          <a:xfrm>
            <a:off x="251520" y="260648"/>
            <a:ext cx="4011804" cy="584775"/>
          </a:xfrm>
          <a:prstGeom prst="rect">
            <a:avLst/>
          </a:prstGeom>
          <a:noFill/>
        </p:spPr>
        <p:txBody>
          <a:bodyPr wrap="none" rtlCol="0">
            <a:spAutoFit/>
          </a:bodyPr>
          <a:lstStyle/>
          <a:p>
            <a:r>
              <a:rPr lang="fr-FR" sz="3200" b="1" dirty="0" smtClean="0"/>
              <a:t>Le message de l’artiste</a:t>
            </a:r>
            <a:endParaRPr lang="fr-FR"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2529"/>
                                        </p:tgtEl>
                                        <p:attrNameLst>
                                          <p:attrName>style.visibility</p:attrName>
                                        </p:attrNameLst>
                                      </p:cBhvr>
                                      <p:to>
                                        <p:strVal val="visible"/>
                                      </p:to>
                                    </p:set>
                                    <p:animEffect transition="in" filter="diamond(in)">
                                      <p:cBhvr>
                                        <p:cTn id="7" dur="2000"/>
                                        <p:tgtEl>
                                          <p:spTgt spid="22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daskoo.org/upload/images/dalou---le-triomphe-de-la-republique.png"/>
          <p:cNvPicPr>
            <a:picLocks noChangeAspect="1" noChangeArrowheads="1"/>
          </p:cNvPicPr>
          <p:nvPr/>
        </p:nvPicPr>
        <p:blipFill>
          <a:blip r:embed="rId2" cstate="print"/>
          <a:srcRect/>
          <a:stretch>
            <a:fillRect/>
          </a:stretch>
        </p:blipFill>
        <p:spPr bwMode="auto">
          <a:xfrm>
            <a:off x="4337050" y="260648"/>
            <a:ext cx="4806950" cy="6408737"/>
          </a:xfrm>
          <a:prstGeom prst="rect">
            <a:avLst/>
          </a:prstGeom>
          <a:noFill/>
          <a:ln w="9525">
            <a:noFill/>
            <a:miter lim="800000"/>
            <a:headEnd/>
            <a:tailEnd/>
          </a:ln>
        </p:spPr>
      </p:pic>
      <p:sp>
        <p:nvSpPr>
          <p:cNvPr id="4" name="ZoneTexte 3"/>
          <p:cNvSpPr txBox="1"/>
          <p:nvPr/>
        </p:nvSpPr>
        <p:spPr>
          <a:xfrm>
            <a:off x="179512" y="188640"/>
            <a:ext cx="3816424" cy="646331"/>
          </a:xfrm>
          <a:prstGeom prst="rect">
            <a:avLst/>
          </a:prstGeom>
          <a:noFill/>
        </p:spPr>
        <p:txBody>
          <a:bodyPr wrap="square" rtlCol="0">
            <a:spAutoFit/>
          </a:bodyPr>
          <a:lstStyle/>
          <a:p>
            <a:r>
              <a:rPr lang="fr-FR" b="1" dirty="0" smtClean="0">
                <a:latin typeface="Arial Narrow" pitchFamily="34" charset="0"/>
              </a:rPr>
              <a:t>Nature et genre de l’</a:t>
            </a:r>
            <a:r>
              <a:rPr lang="fr-FR" b="1" dirty="0" err="1" smtClean="0">
                <a:latin typeface="Arial Narrow" pitchFamily="34" charset="0"/>
              </a:rPr>
              <a:t>oeuvre</a:t>
            </a:r>
            <a:r>
              <a:rPr lang="fr-FR" b="1" dirty="0" smtClean="0">
                <a:latin typeface="Arial Narrow" pitchFamily="34" charset="0"/>
              </a:rPr>
              <a:t> </a:t>
            </a:r>
            <a:r>
              <a:rPr lang="fr-FR" dirty="0" smtClean="0">
                <a:latin typeface="Arial Narrow" pitchFamily="34" charset="0"/>
              </a:rPr>
              <a:t>: sculpture de groupe</a:t>
            </a:r>
            <a:endParaRPr lang="fr-FR" dirty="0">
              <a:latin typeface="Arial Narrow" pitchFamily="34" charset="0"/>
            </a:endParaRPr>
          </a:p>
        </p:txBody>
      </p:sp>
      <p:sp>
        <p:nvSpPr>
          <p:cNvPr id="5" name="ZoneTexte 4"/>
          <p:cNvSpPr txBox="1"/>
          <p:nvPr/>
        </p:nvSpPr>
        <p:spPr>
          <a:xfrm>
            <a:off x="179512" y="836712"/>
            <a:ext cx="3208955" cy="369332"/>
          </a:xfrm>
          <a:prstGeom prst="rect">
            <a:avLst/>
          </a:prstGeom>
          <a:noFill/>
        </p:spPr>
        <p:txBody>
          <a:bodyPr wrap="none" rtlCol="0">
            <a:spAutoFit/>
          </a:bodyPr>
          <a:lstStyle/>
          <a:p>
            <a:r>
              <a:rPr lang="fr-FR" b="1" dirty="0" smtClean="0">
                <a:latin typeface="Arial Narrow" pitchFamily="34" charset="0"/>
              </a:rPr>
              <a:t>Titre </a:t>
            </a:r>
            <a:r>
              <a:rPr lang="fr-FR" dirty="0" smtClean="0">
                <a:latin typeface="Arial Narrow" pitchFamily="34" charset="0"/>
              </a:rPr>
              <a:t>: Le Triomphe de la république</a:t>
            </a:r>
            <a:endParaRPr lang="fr-FR" dirty="0">
              <a:latin typeface="Arial Narrow" pitchFamily="34" charset="0"/>
            </a:endParaRPr>
          </a:p>
        </p:txBody>
      </p:sp>
      <p:sp>
        <p:nvSpPr>
          <p:cNvPr id="6" name="ZoneTexte 5"/>
          <p:cNvSpPr txBox="1"/>
          <p:nvPr/>
        </p:nvSpPr>
        <p:spPr>
          <a:xfrm>
            <a:off x="179512" y="1196752"/>
            <a:ext cx="3600400" cy="646331"/>
          </a:xfrm>
          <a:prstGeom prst="rect">
            <a:avLst/>
          </a:prstGeom>
          <a:noFill/>
        </p:spPr>
        <p:txBody>
          <a:bodyPr wrap="square" rtlCol="0">
            <a:spAutoFit/>
          </a:bodyPr>
          <a:lstStyle/>
          <a:p>
            <a:r>
              <a:rPr lang="fr-FR" b="1" dirty="0" smtClean="0">
                <a:latin typeface="Arial Narrow" pitchFamily="34" charset="0"/>
              </a:rPr>
              <a:t>Date de réalisation : </a:t>
            </a:r>
            <a:r>
              <a:rPr lang="fr-FR" dirty="0" smtClean="0">
                <a:latin typeface="Arial Narrow" pitchFamily="34" charset="0"/>
              </a:rPr>
              <a:t>1879 et inaugurée en 1899</a:t>
            </a:r>
            <a:endParaRPr lang="fr-FR" dirty="0">
              <a:latin typeface="Arial Narrow" pitchFamily="34" charset="0"/>
            </a:endParaRPr>
          </a:p>
        </p:txBody>
      </p:sp>
      <p:sp>
        <p:nvSpPr>
          <p:cNvPr id="7" name="ZoneTexte 6"/>
          <p:cNvSpPr txBox="1"/>
          <p:nvPr/>
        </p:nvSpPr>
        <p:spPr>
          <a:xfrm>
            <a:off x="251520" y="1844824"/>
            <a:ext cx="3494098" cy="369332"/>
          </a:xfrm>
          <a:prstGeom prst="rect">
            <a:avLst/>
          </a:prstGeom>
          <a:noFill/>
        </p:spPr>
        <p:txBody>
          <a:bodyPr wrap="none" rtlCol="0">
            <a:spAutoFit/>
          </a:bodyPr>
          <a:lstStyle/>
          <a:p>
            <a:r>
              <a:rPr lang="fr-FR" b="1" dirty="0" smtClean="0">
                <a:latin typeface="Arial Narrow" pitchFamily="34" charset="0"/>
              </a:rPr>
              <a:t>Artiste </a:t>
            </a:r>
            <a:r>
              <a:rPr lang="fr-FR" dirty="0" smtClean="0">
                <a:latin typeface="Arial Narrow" pitchFamily="34" charset="0"/>
              </a:rPr>
              <a:t>: Aimé Jules Dalou (1838-1902)</a:t>
            </a:r>
            <a:endParaRPr lang="fr-FR" dirty="0">
              <a:latin typeface="Arial Narrow" pitchFamily="34" charset="0"/>
            </a:endParaRPr>
          </a:p>
        </p:txBody>
      </p:sp>
      <p:pic>
        <p:nvPicPr>
          <p:cNvPr id="8" name="Picture 2" descr="C:\Users\Bérangère\Documents\Bérangère\3EME\éd civ\citoyen\imagesCAP7WCRY.jpg"/>
          <p:cNvPicPr>
            <a:picLocks noChangeAspect="1" noChangeArrowheads="1"/>
          </p:cNvPicPr>
          <p:nvPr/>
        </p:nvPicPr>
        <p:blipFill>
          <a:blip r:embed="rId3" cstate="print"/>
          <a:srcRect/>
          <a:stretch>
            <a:fillRect/>
          </a:stretch>
        </p:blipFill>
        <p:spPr bwMode="auto">
          <a:xfrm>
            <a:off x="611560" y="2204864"/>
            <a:ext cx="2362327" cy="3661606"/>
          </a:xfrm>
          <a:prstGeom prst="rect">
            <a:avLst/>
          </a:prstGeom>
          <a:noFill/>
        </p:spPr>
      </p:pic>
      <p:sp>
        <p:nvSpPr>
          <p:cNvPr id="9" name="ZoneTexte 8"/>
          <p:cNvSpPr txBox="1"/>
          <p:nvPr/>
        </p:nvSpPr>
        <p:spPr>
          <a:xfrm>
            <a:off x="0" y="6021288"/>
            <a:ext cx="3635896" cy="646331"/>
          </a:xfrm>
          <a:prstGeom prst="rect">
            <a:avLst/>
          </a:prstGeom>
          <a:noFill/>
        </p:spPr>
        <p:txBody>
          <a:bodyPr wrap="square" rtlCol="0">
            <a:spAutoFit/>
          </a:bodyPr>
          <a:lstStyle/>
          <a:p>
            <a:pPr algn="ctr"/>
            <a:r>
              <a:rPr lang="fr-FR" b="1" dirty="0" smtClean="0">
                <a:latin typeface="Bradley Hand ITC" pitchFamily="66" charset="0"/>
              </a:rPr>
              <a:t>« Mon monument sera du style de Louis XIV! »</a:t>
            </a:r>
            <a:endParaRPr lang="fr-FR" b="1" dirty="0">
              <a:latin typeface="Bradley Hand ITC"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linds(horizont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9"/>
                                        </p:tgtEl>
                                        <p:attrNameLst>
                                          <p:attrName>style.visibility</p:attrName>
                                        </p:attrNameLst>
                                      </p:cBhvr>
                                      <p:to>
                                        <p:strVal val="visible"/>
                                      </p:to>
                                    </p:set>
                                    <p:anim calcmode="discrete" valueType="clr">
                                      <p:cBhvr override="childStyle">
                                        <p:cTn id="40"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9"/>
                                        </p:tgtEl>
                                        <p:attrNameLst>
                                          <p:attrName>fillcolor</p:attrName>
                                        </p:attrNameLst>
                                      </p:cBhvr>
                                      <p:tavLst>
                                        <p:tav tm="0">
                                          <p:val>
                                            <p:clrVal>
                                              <a:schemeClr val="accent2"/>
                                            </p:clrVal>
                                          </p:val>
                                        </p:tav>
                                        <p:tav tm="50000">
                                          <p:val>
                                            <p:clrVal>
                                              <a:schemeClr val="hlink"/>
                                            </p:clrVal>
                                          </p:val>
                                        </p:tav>
                                      </p:tavLst>
                                    </p:anim>
                                    <p:set>
                                      <p:cBhvr>
                                        <p:cTn id="42"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ep0"/>
          <p:cNvPicPr>
            <a:picLocks noChangeAspect="1" noChangeArrowheads="1"/>
          </p:cNvPicPr>
          <p:nvPr/>
        </p:nvPicPr>
        <p:blipFill>
          <a:blip r:embed="rId2" cstate="print"/>
          <a:srcRect/>
          <a:stretch>
            <a:fillRect/>
          </a:stretch>
        </p:blipFill>
        <p:spPr bwMode="auto">
          <a:xfrm>
            <a:off x="4135438" y="0"/>
            <a:ext cx="5008562" cy="6858000"/>
          </a:xfrm>
          <a:prstGeom prst="rect">
            <a:avLst/>
          </a:prstGeom>
          <a:noFill/>
          <a:ln w="9525">
            <a:noFill/>
            <a:miter lim="800000"/>
            <a:headEnd/>
            <a:tailEnd/>
          </a:ln>
        </p:spPr>
      </p:pic>
      <p:pic>
        <p:nvPicPr>
          <p:cNvPr id="3" name="Picture 2" descr="C:\Users\Bérangère\Documents\Bérangère\3EME\éd civ\citoyen\imagesCAQAW7RV.jpg"/>
          <p:cNvPicPr>
            <a:picLocks noChangeAspect="1" noChangeArrowheads="1"/>
          </p:cNvPicPr>
          <p:nvPr/>
        </p:nvPicPr>
        <p:blipFill>
          <a:blip r:embed="rId3" cstate="print"/>
          <a:srcRect/>
          <a:stretch>
            <a:fillRect/>
          </a:stretch>
        </p:blipFill>
        <p:spPr bwMode="auto">
          <a:xfrm>
            <a:off x="0" y="0"/>
            <a:ext cx="5015253" cy="3235647"/>
          </a:xfrm>
          <a:prstGeom prst="rect">
            <a:avLst/>
          </a:prstGeom>
          <a:noFill/>
        </p:spPr>
      </p:pic>
      <p:pic>
        <p:nvPicPr>
          <p:cNvPr id="4" name="Picture 3" descr="C:\Users\Bérangère\Documents\Bérangère\3EME\éd civ\citoyen\stat_crocos1.jpg"/>
          <p:cNvPicPr>
            <a:picLocks noChangeAspect="1" noChangeArrowheads="1"/>
          </p:cNvPicPr>
          <p:nvPr/>
        </p:nvPicPr>
        <p:blipFill>
          <a:blip r:embed="rId4" cstate="print"/>
          <a:srcRect/>
          <a:stretch>
            <a:fillRect/>
          </a:stretch>
        </p:blipFill>
        <p:spPr bwMode="auto">
          <a:xfrm>
            <a:off x="0" y="3977680"/>
            <a:ext cx="4421545" cy="2880320"/>
          </a:xfrm>
          <a:prstGeom prst="rect">
            <a:avLst/>
          </a:prstGeom>
          <a:noFill/>
        </p:spPr>
      </p:pic>
      <p:sp>
        <p:nvSpPr>
          <p:cNvPr id="5" name="ZoneTexte 4"/>
          <p:cNvSpPr txBox="1"/>
          <p:nvPr/>
        </p:nvSpPr>
        <p:spPr>
          <a:xfrm>
            <a:off x="251520" y="3501008"/>
            <a:ext cx="3110082" cy="369332"/>
          </a:xfrm>
          <a:prstGeom prst="rect">
            <a:avLst/>
          </a:prstGeom>
          <a:noFill/>
        </p:spPr>
        <p:txBody>
          <a:bodyPr wrap="none" rtlCol="0">
            <a:spAutoFit/>
          </a:bodyPr>
          <a:lstStyle/>
          <a:p>
            <a:r>
              <a:rPr lang="fr-FR" dirty="0" smtClean="0"/>
              <a:t>Place de la Nation avant guerre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ep0"/>
          <p:cNvPicPr>
            <a:picLocks noChangeAspect="1" noChangeArrowheads="1"/>
          </p:cNvPicPr>
          <p:nvPr/>
        </p:nvPicPr>
        <p:blipFill>
          <a:blip r:embed="rId2" cstate="print"/>
          <a:srcRect/>
          <a:stretch>
            <a:fillRect/>
          </a:stretch>
        </p:blipFill>
        <p:spPr bwMode="auto">
          <a:xfrm>
            <a:off x="0" y="0"/>
            <a:ext cx="5008562" cy="6858000"/>
          </a:xfrm>
          <a:prstGeom prst="rect">
            <a:avLst/>
          </a:prstGeom>
          <a:noFill/>
          <a:ln w="9525">
            <a:noFill/>
            <a:miter lim="800000"/>
            <a:headEnd/>
            <a:tailEnd/>
          </a:ln>
        </p:spPr>
      </p:pic>
      <p:sp>
        <p:nvSpPr>
          <p:cNvPr id="1025" name="Rectangle 1"/>
          <p:cNvSpPr>
            <a:spLocks noChangeArrowheads="1"/>
          </p:cNvSpPr>
          <p:nvPr/>
        </p:nvSpPr>
        <p:spPr bwMode="auto">
          <a:xfrm>
            <a:off x="5292080" y="868070"/>
            <a:ext cx="363589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 sujet de l’œuvre</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est </a:t>
            </a:r>
            <a:r>
              <a:rPr kumimoji="0" lang="fr-FR" sz="2400" b="0"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le triomphe de la République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fr-FR"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Circonstances de création</a:t>
            </a:r>
            <a:r>
              <a:rPr kumimoji="0" lang="fr-FR"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 </a:t>
            </a:r>
            <a:r>
              <a:rPr kumimoji="0" lang="fr-FR" sz="2400" b="1" i="0" u="none" strike="noStrike" cap="none" normalizeH="0" baseline="0" dirty="0" smtClean="0">
                <a:ln>
                  <a:noFill/>
                </a:ln>
                <a:solidFill>
                  <a:srgbClr val="FFFF00"/>
                </a:solidFill>
                <a:effectLst/>
                <a:latin typeface="Arial" pitchFamily="34" charset="0"/>
                <a:ea typeface="Calibri" pitchFamily="34" charset="0"/>
                <a:cs typeface="Times New Roman" pitchFamily="18" charset="0"/>
              </a:rPr>
              <a:t>concours lancé en 1879 par la municipalité de Paris pour commémorer la république</a:t>
            </a:r>
            <a:r>
              <a:rPr kumimoji="0" lang="fr-FR" sz="2400" b="0" i="0" u="none" strike="noStrike" cap="none" normalizeH="0" baseline="0" dirty="0" smtClean="0">
                <a:ln>
                  <a:noFill/>
                </a:ln>
                <a:solidFill>
                  <a:srgbClr val="FFFF00"/>
                </a:solidFill>
                <a:effectLst/>
                <a:latin typeface="Arial" pitchFamily="34" charset="0"/>
                <a:ea typeface="Calibri" pitchFamily="34" charset="0"/>
                <a:cs typeface="Times New Roman" pitchFamily="18" charset="0"/>
              </a:rPr>
              <a:t> </a:t>
            </a:r>
            <a:endParaRPr kumimoji="0" lang="fr-FR" sz="2400" b="0" i="0" u="none"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 calcmode="lin" valueType="num">
                                      <p:cBhvr additive="base">
                                        <p:cTn id="7" dur="500" fill="hold"/>
                                        <p:tgtEl>
                                          <p:spTgt spid="1025"/>
                                        </p:tgtEl>
                                        <p:attrNameLst>
                                          <p:attrName>ppt_x</p:attrName>
                                        </p:attrNameLst>
                                      </p:cBhvr>
                                      <p:tavLst>
                                        <p:tav tm="0">
                                          <p:val>
                                            <p:strVal val="#ppt_x"/>
                                          </p:val>
                                        </p:tav>
                                        <p:tav tm="100000">
                                          <p:val>
                                            <p:strVal val="#ppt_x"/>
                                          </p:val>
                                        </p:tav>
                                      </p:tavLst>
                                    </p:anim>
                                    <p:anim calcmode="lin" valueType="num">
                                      <p:cBhvr additive="base">
                                        <p:cTn id="8" dur="500" fill="hold"/>
                                        <p:tgtEl>
                                          <p:spTgt spid="10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érangère\Documents\Bérangère\3EME\éd civ\citoyen\imagesCAX6V9UT.jpg"/>
          <p:cNvPicPr>
            <a:picLocks noChangeAspect="1" noChangeArrowheads="1"/>
          </p:cNvPicPr>
          <p:nvPr/>
        </p:nvPicPr>
        <p:blipFill>
          <a:blip r:embed="rId2" cstate="print"/>
          <a:srcRect/>
          <a:stretch>
            <a:fillRect/>
          </a:stretch>
        </p:blipFill>
        <p:spPr bwMode="auto">
          <a:xfrm>
            <a:off x="323528" y="620688"/>
            <a:ext cx="3834753" cy="5762608"/>
          </a:xfrm>
          <a:prstGeom prst="rect">
            <a:avLst/>
          </a:prstGeom>
          <a:noFill/>
        </p:spPr>
      </p:pic>
      <p:sp>
        <p:nvSpPr>
          <p:cNvPr id="3" name="Rectangle 2"/>
          <p:cNvSpPr/>
          <p:nvPr/>
        </p:nvSpPr>
        <p:spPr>
          <a:xfrm>
            <a:off x="4355976" y="1124744"/>
            <a:ext cx="4572000" cy="1200329"/>
          </a:xfrm>
          <a:prstGeom prst="rect">
            <a:avLst/>
          </a:prstGeom>
        </p:spPr>
        <p:txBody>
          <a:bodyPr>
            <a:spAutoFit/>
          </a:bodyPr>
          <a:lstStyle/>
          <a:p>
            <a:pPr marL="533400" indent="-533400">
              <a:buFontTx/>
              <a:buAutoNum type="arabicPeriod"/>
            </a:pPr>
            <a:r>
              <a:rPr lang="fr-FR" b="1" dirty="0" smtClean="0"/>
              <a:t>Marianne</a:t>
            </a:r>
            <a:br>
              <a:rPr lang="fr-FR" b="1" dirty="0" smtClean="0"/>
            </a:br>
            <a:r>
              <a:rPr lang="fr-FR" dirty="0" smtClean="0">
                <a:solidFill>
                  <a:srgbClr val="FF0000"/>
                </a:solidFill>
              </a:rPr>
              <a:t>Allégorie de la République et de la liberté</a:t>
            </a:r>
            <a:r>
              <a:rPr lang="fr-FR" dirty="0" smtClean="0"/>
              <a:t>, drapée, un sein nu, bonnet phrygien, main tendue. </a:t>
            </a:r>
          </a:p>
        </p:txBody>
      </p:sp>
      <p:sp>
        <p:nvSpPr>
          <p:cNvPr id="4" name="ZoneTexte 3"/>
          <p:cNvSpPr txBox="1"/>
          <p:nvPr/>
        </p:nvSpPr>
        <p:spPr>
          <a:xfrm>
            <a:off x="4427984" y="404664"/>
            <a:ext cx="4009303" cy="461665"/>
          </a:xfrm>
          <a:prstGeom prst="rect">
            <a:avLst/>
          </a:prstGeom>
          <a:noFill/>
        </p:spPr>
        <p:txBody>
          <a:bodyPr wrap="none" rtlCol="0">
            <a:spAutoFit/>
          </a:bodyPr>
          <a:lstStyle/>
          <a:p>
            <a:r>
              <a:rPr lang="fr-FR" sz="2400" b="1" u="sng" dirty="0" smtClean="0"/>
              <a:t>Les symboles de la république</a:t>
            </a:r>
            <a:endParaRPr lang="fr-FR" sz="2400" b="1" u="sng" dirty="0"/>
          </a:p>
        </p:txBody>
      </p:sp>
      <p:sp>
        <p:nvSpPr>
          <p:cNvPr id="5" name="ZoneTexte 4"/>
          <p:cNvSpPr txBox="1"/>
          <p:nvPr/>
        </p:nvSpPr>
        <p:spPr>
          <a:xfrm>
            <a:off x="4427984" y="2348880"/>
            <a:ext cx="4465390" cy="646331"/>
          </a:xfrm>
          <a:prstGeom prst="rect">
            <a:avLst/>
          </a:prstGeom>
          <a:noFill/>
        </p:spPr>
        <p:txBody>
          <a:bodyPr wrap="none" rtlCol="0">
            <a:spAutoFit/>
          </a:bodyPr>
          <a:lstStyle/>
          <a:p>
            <a:r>
              <a:rPr lang="fr-FR" b="1" dirty="0" smtClean="0"/>
              <a:t>2. Le faisceau</a:t>
            </a:r>
          </a:p>
          <a:p>
            <a:r>
              <a:rPr lang="fr-FR" dirty="0" smtClean="0"/>
              <a:t>symbole de la république romaine et de la Loi</a:t>
            </a:r>
            <a:endParaRPr lang="fr-FR" dirty="0"/>
          </a:p>
        </p:txBody>
      </p:sp>
      <p:sp>
        <p:nvSpPr>
          <p:cNvPr id="6" name="ZoneTexte 5"/>
          <p:cNvSpPr txBox="1"/>
          <p:nvPr/>
        </p:nvSpPr>
        <p:spPr>
          <a:xfrm>
            <a:off x="4572000" y="3356992"/>
            <a:ext cx="3888432" cy="646331"/>
          </a:xfrm>
          <a:prstGeom prst="rect">
            <a:avLst/>
          </a:prstGeom>
          <a:noFill/>
        </p:spPr>
        <p:txBody>
          <a:bodyPr wrap="square" rtlCol="0">
            <a:spAutoFit/>
          </a:bodyPr>
          <a:lstStyle/>
          <a:p>
            <a:r>
              <a:rPr lang="fr-FR" b="1" dirty="0" smtClean="0"/>
              <a:t>3. Le globe</a:t>
            </a:r>
          </a:p>
          <a:p>
            <a:r>
              <a:rPr lang="fr-FR" dirty="0" smtClean="0"/>
              <a:t>Universalité de la république</a:t>
            </a:r>
            <a:endParaRPr lang="fr-FR" dirty="0"/>
          </a:p>
        </p:txBody>
      </p:sp>
      <p:cxnSp>
        <p:nvCxnSpPr>
          <p:cNvPr id="8" name="Connecteur droit avec flèche 7"/>
          <p:cNvCxnSpPr/>
          <p:nvPr/>
        </p:nvCxnSpPr>
        <p:spPr>
          <a:xfrm flipH="1">
            <a:off x="2771800" y="1628800"/>
            <a:ext cx="194421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flipV="1">
            <a:off x="3203848" y="2924944"/>
            <a:ext cx="1368152" cy="1440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a:off x="2843808" y="3933056"/>
            <a:ext cx="1656184" cy="10081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7410" name="Picture 2" descr="C:\Users\Bérangère\Documents\Bérangère\nouveau programme de 3ème\éducation civique\index.jpg"/>
          <p:cNvPicPr>
            <a:picLocks noChangeAspect="1" noChangeArrowheads="1"/>
          </p:cNvPicPr>
          <p:nvPr/>
        </p:nvPicPr>
        <p:blipFill>
          <a:blip r:embed="rId3" cstate="print"/>
          <a:srcRect/>
          <a:stretch>
            <a:fillRect/>
          </a:stretch>
        </p:blipFill>
        <p:spPr bwMode="auto">
          <a:xfrm>
            <a:off x="5076056" y="4030782"/>
            <a:ext cx="3285728" cy="25963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7410"/>
                                        </p:tgtEl>
                                        <p:attrNameLst>
                                          <p:attrName>style.visibility</p:attrName>
                                        </p:attrNameLst>
                                      </p:cBhvr>
                                      <p:to>
                                        <p:strVal val="visible"/>
                                      </p:to>
                                    </p:set>
                                    <p:animEffect transition="in" filter="circle(in)">
                                      <p:cBhvr>
                                        <p:cTn id="37"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érangère\Documents\Bérangère\3EME\éd civ\citoyen\1triomp_rep1.jpg"/>
          <p:cNvPicPr>
            <a:picLocks noChangeAspect="1" noChangeArrowheads="1"/>
          </p:cNvPicPr>
          <p:nvPr/>
        </p:nvPicPr>
        <p:blipFill>
          <a:blip r:embed="rId2" cstate="print"/>
          <a:srcRect/>
          <a:stretch>
            <a:fillRect/>
          </a:stretch>
        </p:blipFill>
        <p:spPr bwMode="auto">
          <a:xfrm>
            <a:off x="0" y="1"/>
            <a:ext cx="6841124" cy="4575274"/>
          </a:xfrm>
          <a:prstGeom prst="rect">
            <a:avLst/>
          </a:prstGeom>
          <a:noFill/>
        </p:spPr>
      </p:pic>
      <p:sp>
        <p:nvSpPr>
          <p:cNvPr id="3" name="ZoneTexte 2"/>
          <p:cNvSpPr txBox="1"/>
          <p:nvPr/>
        </p:nvSpPr>
        <p:spPr>
          <a:xfrm>
            <a:off x="251520" y="4941168"/>
            <a:ext cx="5080237" cy="369332"/>
          </a:xfrm>
          <a:prstGeom prst="rect">
            <a:avLst/>
          </a:prstGeom>
          <a:noFill/>
        </p:spPr>
        <p:txBody>
          <a:bodyPr wrap="none" rtlCol="0">
            <a:spAutoFit/>
          </a:bodyPr>
          <a:lstStyle/>
          <a:p>
            <a:r>
              <a:rPr lang="fr-FR" b="1" dirty="0" smtClean="0"/>
              <a:t>4. Deux lions </a:t>
            </a:r>
            <a:r>
              <a:rPr lang="fr-FR" dirty="0" smtClean="0"/>
              <a:t>:   force populaire et suffrage universel</a:t>
            </a:r>
            <a:endParaRPr lang="fr-FR" dirty="0"/>
          </a:p>
        </p:txBody>
      </p:sp>
      <p:sp>
        <p:nvSpPr>
          <p:cNvPr id="4" name="ZoneTexte 3"/>
          <p:cNvSpPr txBox="1"/>
          <p:nvPr/>
        </p:nvSpPr>
        <p:spPr>
          <a:xfrm>
            <a:off x="251520" y="5733256"/>
            <a:ext cx="8003986" cy="369332"/>
          </a:xfrm>
          <a:prstGeom prst="rect">
            <a:avLst/>
          </a:prstGeom>
          <a:noFill/>
        </p:spPr>
        <p:txBody>
          <a:bodyPr wrap="none" rtlCol="0">
            <a:spAutoFit/>
          </a:bodyPr>
          <a:lstStyle/>
          <a:p>
            <a:r>
              <a:rPr lang="fr-FR" b="1" dirty="0" smtClean="0"/>
              <a:t>5. Le génie de la liberté : </a:t>
            </a:r>
            <a:r>
              <a:rPr lang="fr-FR" dirty="0" smtClean="0"/>
              <a:t>tient le flambeau de la liberté ( philosophes des Lumières)</a:t>
            </a:r>
            <a:endParaRPr lang="fr-FR" dirty="0"/>
          </a:p>
        </p:txBody>
      </p:sp>
      <p:cxnSp>
        <p:nvCxnSpPr>
          <p:cNvPr id="6" name="Connecteur droit avec flèche 5"/>
          <p:cNvCxnSpPr/>
          <p:nvPr/>
        </p:nvCxnSpPr>
        <p:spPr>
          <a:xfrm flipH="1" flipV="1">
            <a:off x="2699792" y="3501008"/>
            <a:ext cx="864096" cy="14401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V="1">
            <a:off x="1691680" y="1628800"/>
            <a:ext cx="576064" cy="41764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amond(in)">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Bérangère\Documents\Bérangère\3EME\éd civ\citoyen\1triomp_rep6.jpg"/>
          <p:cNvPicPr>
            <a:picLocks noChangeAspect="1" noChangeArrowheads="1"/>
          </p:cNvPicPr>
          <p:nvPr/>
        </p:nvPicPr>
        <p:blipFill>
          <a:blip r:embed="rId2" cstate="print"/>
          <a:srcRect/>
          <a:stretch>
            <a:fillRect/>
          </a:stretch>
        </p:blipFill>
        <p:spPr bwMode="auto">
          <a:xfrm>
            <a:off x="179512" y="188640"/>
            <a:ext cx="3091185" cy="4393562"/>
          </a:xfrm>
          <a:prstGeom prst="rect">
            <a:avLst/>
          </a:prstGeom>
          <a:noFill/>
        </p:spPr>
      </p:pic>
      <p:pic>
        <p:nvPicPr>
          <p:cNvPr id="3" name="Picture 7" descr="justice"/>
          <p:cNvPicPr>
            <a:picLocks noChangeAspect="1" noChangeArrowheads="1"/>
          </p:cNvPicPr>
          <p:nvPr/>
        </p:nvPicPr>
        <p:blipFill>
          <a:blip r:embed="rId3" cstate="print"/>
          <a:srcRect/>
          <a:stretch>
            <a:fillRect/>
          </a:stretch>
        </p:blipFill>
        <p:spPr bwMode="auto">
          <a:xfrm>
            <a:off x="4572000" y="404664"/>
            <a:ext cx="3581400" cy="4321175"/>
          </a:xfrm>
          <a:prstGeom prst="rect">
            <a:avLst/>
          </a:prstGeom>
          <a:noFill/>
          <a:ln w="9525">
            <a:noFill/>
            <a:miter lim="800000"/>
            <a:headEnd/>
            <a:tailEnd/>
          </a:ln>
        </p:spPr>
      </p:pic>
      <p:sp>
        <p:nvSpPr>
          <p:cNvPr id="4" name="ZoneTexte 3"/>
          <p:cNvSpPr txBox="1"/>
          <p:nvPr/>
        </p:nvSpPr>
        <p:spPr>
          <a:xfrm>
            <a:off x="251520" y="4941168"/>
            <a:ext cx="4093941" cy="369332"/>
          </a:xfrm>
          <a:prstGeom prst="rect">
            <a:avLst/>
          </a:prstGeom>
          <a:noFill/>
        </p:spPr>
        <p:txBody>
          <a:bodyPr wrap="none" rtlCol="0">
            <a:spAutoFit/>
          </a:bodyPr>
          <a:lstStyle/>
          <a:p>
            <a:r>
              <a:rPr lang="fr-FR" dirty="0" smtClean="0"/>
              <a:t>6. Le forgeron avec un marteau : le Travail</a:t>
            </a:r>
            <a:endParaRPr lang="fr-FR" dirty="0"/>
          </a:p>
        </p:txBody>
      </p:sp>
      <p:sp>
        <p:nvSpPr>
          <p:cNvPr id="5" name="ZoneTexte 4"/>
          <p:cNvSpPr txBox="1"/>
          <p:nvPr/>
        </p:nvSpPr>
        <p:spPr>
          <a:xfrm>
            <a:off x="4499993" y="4869160"/>
            <a:ext cx="4248472" cy="646331"/>
          </a:xfrm>
          <a:prstGeom prst="rect">
            <a:avLst/>
          </a:prstGeom>
          <a:noFill/>
        </p:spPr>
        <p:txBody>
          <a:bodyPr wrap="square" rtlCol="0">
            <a:spAutoFit/>
          </a:bodyPr>
          <a:lstStyle/>
          <a:p>
            <a:pPr algn="ctr"/>
            <a:r>
              <a:rPr lang="fr-FR" dirty="0" smtClean="0"/>
              <a:t>7. Une femme avec une main de justice : la Justice</a:t>
            </a:r>
            <a:endParaRPr lang="fr-FR" dirty="0"/>
          </a:p>
        </p:txBody>
      </p:sp>
      <p:sp>
        <p:nvSpPr>
          <p:cNvPr id="6" name="ZoneTexte 5"/>
          <p:cNvSpPr txBox="1"/>
          <p:nvPr/>
        </p:nvSpPr>
        <p:spPr>
          <a:xfrm>
            <a:off x="0" y="5445224"/>
            <a:ext cx="4464496" cy="923330"/>
          </a:xfrm>
          <a:prstGeom prst="rect">
            <a:avLst/>
          </a:prstGeom>
          <a:noFill/>
        </p:spPr>
        <p:txBody>
          <a:bodyPr wrap="square" rtlCol="0">
            <a:spAutoFit/>
          </a:bodyPr>
          <a:lstStyle/>
          <a:p>
            <a:r>
              <a:rPr lang="fr-FR" dirty="0" smtClean="0"/>
              <a:t>8. Un putto (chérubin inspiré de Cupidon), avec un livre : l’Instruction, mission de la République</a:t>
            </a:r>
            <a:endParaRPr lang="fr-FR" dirty="0"/>
          </a:p>
        </p:txBody>
      </p:sp>
      <p:sp>
        <p:nvSpPr>
          <p:cNvPr id="7" name="ZoneTexte 6"/>
          <p:cNvSpPr txBox="1"/>
          <p:nvPr/>
        </p:nvSpPr>
        <p:spPr>
          <a:xfrm>
            <a:off x="4572000" y="5877272"/>
            <a:ext cx="3783408" cy="369332"/>
          </a:xfrm>
          <a:prstGeom prst="rect">
            <a:avLst/>
          </a:prstGeom>
          <a:noFill/>
        </p:spPr>
        <p:txBody>
          <a:bodyPr wrap="none" rtlCol="0">
            <a:spAutoFit/>
          </a:bodyPr>
          <a:lstStyle/>
          <a:p>
            <a:r>
              <a:rPr lang="fr-FR" dirty="0" smtClean="0"/>
              <a:t>9. Un putto avec une balance : l’équité</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Bérangère\Documents\Bérangère\3EME\éd civ\citoyen\imagesCA443VME.jpg"/>
          <p:cNvPicPr>
            <a:picLocks noChangeAspect="1" noChangeArrowheads="1"/>
          </p:cNvPicPr>
          <p:nvPr/>
        </p:nvPicPr>
        <p:blipFill>
          <a:blip r:embed="rId2" cstate="print"/>
          <a:stretch>
            <a:fillRect/>
          </a:stretch>
        </p:blipFill>
        <p:spPr bwMode="auto">
          <a:xfrm>
            <a:off x="251520" y="0"/>
            <a:ext cx="3206626" cy="4415406"/>
          </a:xfrm>
          <a:prstGeom prst="rect">
            <a:avLst/>
          </a:prstGeom>
          <a:noFill/>
        </p:spPr>
      </p:pic>
      <p:sp>
        <p:nvSpPr>
          <p:cNvPr id="18433" name="Rectangle 1"/>
          <p:cNvSpPr>
            <a:spLocks noChangeArrowheads="1"/>
          </p:cNvSpPr>
          <p:nvPr/>
        </p:nvSpPr>
        <p:spPr bwMode="auto">
          <a:xfrm>
            <a:off x="3563888" y="153888"/>
            <a:ext cx="5112568"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2000" dirty="0" smtClean="0">
                <a:latin typeface="Calibri" pitchFamily="34" charset="0"/>
                <a:ea typeface="Calibri" pitchFamily="34" charset="0"/>
                <a:cs typeface="Times New Roman" pitchFamily="18" charset="0"/>
              </a:rPr>
              <a:t>A l’arrière, </a:t>
            </a:r>
            <a:r>
              <a:rPr kumimoji="0" lang="fr-FR" sz="2000" b="0" i="0" u="none" strike="noStrike" cap="none" normalizeH="0" baseline="0" dirty="0" smtClean="0">
                <a:ln>
                  <a:noFill/>
                </a:ln>
                <a:effectLst/>
                <a:latin typeface="Calibri" pitchFamily="34" charset="0"/>
                <a:ea typeface="Calibri" pitchFamily="34" charset="0"/>
                <a:cs typeface="Times New Roman" pitchFamily="18" charset="0"/>
              </a:rPr>
              <a:t> une femme nue distribue les fruits de l’abondance et symbolise la Paix. </a:t>
            </a:r>
            <a:endParaRPr kumimoji="0" lang="fr-FR" sz="20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2" descr="C:\Users\Catherine\Documents\Académie\Stage\Nvx programmes 3°\La vie politique en France\Images 3°\img019.jpg"/>
          <p:cNvPicPr>
            <a:picLocks noChangeAspect="1" noChangeArrowheads="1"/>
          </p:cNvPicPr>
          <p:nvPr/>
        </p:nvPicPr>
        <p:blipFill>
          <a:blip r:embed="rId3" cstate="print"/>
          <a:srcRect l="18582" t="1578" r="3435" b="23721"/>
          <a:stretch>
            <a:fillRect/>
          </a:stretch>
        </p:blipFill>
        <p:spPr bwMode="auto">
          <a:xfrm>
            <a:off x="4572000" y="908720"/>
            <a:ext cx="4127500" cy="5338763"/>
          </a:xfrm>
          <a:prstGeom prst="rect">
            <a:avLst/>
          </a:prstGeom>
          <a:noFill/>
          <a:ln w="9525">
            <a:noFill/>
            <a:miter lim="800000"/>
            <a:headEnd/>
            <a:tailEnd/>
          </a:ln>
        </p:spPr>
      </p:pic>
      <p:sp>
        <p:nvSpPr>
          <p:cNvPr id="7" name="Rectangle 6"/>
          <p:cNvSpPr/>
          <p:nvPr/>
        </p:nvSpPr>
        <p:spPr>
          <a:xfrm>
            <a:off x="0" y="4581128"/>
            <a:ext cx="4572000" cy="646331"/>
          </a:xfrm>
          <a:prstGeom prst="rect">
            <a:avLst/>
          </a:prstGeom>
        </p:spPr>
        <p:txBody>
          <a:bodyPr>
            <a:spAutoFit/>
          </a:bodyPr>
          <a:lstStyle/>
          <a:p>
            <a:r>
              <a:rPr lang="fr-FR" dirty="0">
                <a:solidFill>
                  <a:srgbClr val="FFFF00"/>
                </a:solidFill>
              </a:rPr>
              <a:t>Le mouvement donné à l’ensemble dégage une impression de dynamique</a:t>
            </a:r>
            <a:r>
              <a:rPr lang="fr-FR"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8433"/>
                                        </p:tgtEl>
                                        <p:attrNameLst>
                                          <p:attrName>style.visibility</p:attrName>
                                        </p:attrNameLst>
                                      </p:cBhvr>
                                      <p:to>
                                        <p:strVal val="visible"/>
                                      </p:to>
                                    </p:set>
                                    <p:anim calcmode="discrete" valueType="clr">
                                      <p:cBhvr override="childStyle">
                                        <p:cTn id="7" dur="80"/>
                                        <p:tgtEl>
                                          <p:spTgt spid="1843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433"/>
                                        </p:tgtEl>
                                        <p:attrNameLst>
                                          <p:attrName>fillcolor</p:attrName>
                                        </p:attrNameLst>
                                      </p:cBhvr>
                                      <p:tavLst>
                                        <p:tav tm="0">
                                          <p:val>
                                            <p:clrVal>
                                              <a:schemeClr val="accent2"/>
                                            </p:clrVal>
                                          </p:val>
                                        </p:tav>
                                        <p:tav tm="50000">
                                          <p:val>
                                            <p:clrVal>
                                              <a:schemeClr val="hlink"/>
                                            </p:clrVal>
                                          </p:val>
                                        </p:tav>
                                      </p:tavLst>
                                    </p:anim>
                                    <p:set>
                                      <p:cBhvr>
                                        <p:cTn id="9" dur="80"/>
                                        <p:tgtEl>
                                          <p:spTgt spid="1843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txBody>
          <a:bodyPr>
            <a:normAutofit fontScale="90000"/>
          </a:bodyPr>
          <a:lstStyle/>
          <a:p>
            <a:r>
              <a:rPr lang="fr-FR" dirty="0" smtClean="0"/>
              <a:t>Le choix du lieu</a:t>
            </a:r>
            <a:endParaRPr lang="fr-FR" dirty="0"/>
          </a:p>
        </p:txBody>
      </p:sp>
      <p:pic>
        <p:nvPicPr>
          <p:cNvPr id="5" name="Picture 2" descr="C:\Users\Catherine\Documents\Académie\Stage\Nvx programmes 3°\La vie politique en France\Images 3°\img019.jpg"/>
          <p:cNvPicPr>
            <a:picLocks noGrp="1" noChangeAspect="1" noChangeArrowheads="1"/>
          </p:cNvPicPr>
          <p:nvPr>
            <p:ph sz="half" idx="1"/>
          </p:nvPr>
        </p:nvPicPr>
        <p:blipFill>
          <a:blip r:embed="rId2" cstate="print"/>
          <a:srcRect l="18582" t="1578" r="3435" b="23721"/>
          <a:stretch>
            <a:fillRect/>
          </a:stretch>
        </p:blipFill>
        <p:spPr bwMode="auto">
          <a:xfrm>
            <a:off x="0" y="980728"/>
            <a:ext cx="4225972" cy="5466390"/>
          </a:xfrm>
          <a:prstGeom prst="rect">
            <a:avLst/>
          </a:prstGeom>
          <a:noFill/>
          <a:ln w="9525">
            <a:noFill/>
            <a:miter lim="800000"/>
            <a:headEnd/>
            <a:tailEnd/>
          </a:ln>
        </p:spPr>
      </p:pic>
      <p:pic>
        <p:nvPicPr>
          <p:cNvPr id="21506" name="Picture 2" descr="C:\Users\Bérangère\Documents\Bérangère\nouveau programme de 3ème\002.jpg"/>
          <p:cNvPicPr>
            <a:picLocks noGrp="1" noChangeAspect="1" noChangeArrowheads="1"/>
          </p:cNvPicPr>
          <p:nvPr>
            <p:ph sz="half" idx="2"/>
          </p:nvPr>
        </p:nvPicPr>
        <p:blipFill>
          <a:blip r:embed="rId3" cstate="print"/>
          <a:srcRect/>
          <a:stretch>
            <a:fillRect/>
          </a:stretch>
        </p:blipFill>
        <p:spPr bwMode="auto">
          <a:xfrm>
            <a:off x="4211960" y="1412776"/>
            <a:ext cx="4564305" cy="3619796"/>
          </a:xfrm>
          <a:prstGeom prst="rect">
            <a:avLst/>
          </a:prstGeom>
          <a:noFill/>
        </p:spPr>
      </p:pic>
      <p:sp>
        <p:nvSpPr>
          <p:cNvPr id="7" name="Rectangle 6"/>
          <p:cNvSpPr/>
          <p:nvPr/>
        </p:nvSpPr>
        <p:spPr>
          <a:xfrm>
            <a:off x="4283968" y="5517232"/>
            <a:ext cx="4572000" cy="923330"/>
          </a:xfrm>
          <a:prstGeom prst="rect">
            <a:avLst/>
          </a:prstGeom>
        </p:spPr>
        <p:txBody>
          <a:bodyPr>
            <a:spAutoFit/>
          </a:bodyPr>
          <a:lstStyle/>
          <a:p>
            <a:r>
              <a:rPr lang="fr-FR" dirty="0">
                <a:solidFill>
                  <a:srgbClr val="FFFF00"/>
                </a:solidFill>
              </a:rPr>
              <a:t>La statue de </a:t>
            </a:r>
            <a:r>
              <a:rPr lang="fr-FR" dirty="0" smtClean="0">
                <a:solidFill>
                  <a:srgbClr val="FFFF00"/>
                </a:solidFill>
              </a:rPr>
              <a:t>Dalou, sur la place de la Nation,  </a:t>
            </a:r>
            <a:r>
              <a:rPr lang="fr-FR" dirty="0">
                <a:solidFill>
                  <a:srgbClr val="FFFF00"/>
                </a:solidFill>
              </a:rPr>
              <a:t>est tournée </a:t>
            </a:r>
            <a:r>
              <a:rPr lang="fr-FR" dirty="0" smtClean="0">
                <a:solidFill>
                  <a:srgbClr val="FFFF00"/>
                </a:solidFill>
              </a:rPr>
              <a:t>dans l’axe de la </a:t>
            </a:r>
            <a:r>
              <a:rPr lang="fr-FR" dirty="0">
                <a:solidFill>
                  <a:srgbClr val="FFFF00"/>
                </a:solidFill>
              </a:rPr>
              <a:t>place de </a:t>
            </a:r>
            <a:r>
              <a:rPr lang="fr-FR">
                <a:solidFill>
                  <a:srgbClr val="FFFF00"/>
                </a:solidFill>
              </a:rPr>
              <a:t>la </a:t>
            </a:r>
            <a:r>
              <a:rPr lang="fr-FR" smtClean="0">
                <a:solidFill>
                  <a:srgbClr val="FFFF00"/>
                </a:solidFill>
              </a:rPr>
              <a:t>Bastille </a:t>
            </a:r>
            <a:r>
              <a:rPr lang="fr-FR" dirty="0">
                <a:solidFill>
                  <a:srgbClr val="FFFF00"/>
                </a:solidFill>
              </a:rPr>
              <a:t>et crée un axe républicain.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circle(in)">
                                      <p:cBhvr>
                                        <p:cTn id="7" dur="20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étro">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é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261</TotalTime>
  <Words>295</Words>
  <Application>Microsoft Office PowerPoint</Application>
  <PresentationFormat>Affichage à l'écran (4:3)</PresentationFormat>
  <Paragraphs>30</Paragraphs>
  <Slides>10</Slides>
  <Notes>1</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Métro</vt:lpstr>
      <vt:lpstr>HDA : Le Triomphe de la République</vt:lpstr>
      <vt:lpstr>Diapositive 2</vt:lpstr>
      <vt:lpstr>Diapositive 3</vt:lpstr>
      <vt:lpstr>Diapositive 4</vt:lpstr>
      <vt:lpstr>Diapositive 5</vt:lpstr>
      <vt:lpstr>Diapositive 6</vt:lpstr>
      <vt:lpstr>Diapositive 7</vt:lpstr>
      <vt:lpstr>Diapositive 8</vt:lpstr>
      <vt:lpstr>Le choix du lieu</vt:lpstr>
      <vt:lpstr>Diapositive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HDA : Le Triomphe de la République</dc:title>
  <dc:creator>micard</dc:creator>
  <cp:lastModifiedBy>micard</cp:lastModifiedBy>
  <cp:revision>8</cp:revision>
  <dcterms:created xsi:type="dcterms:W3CDTF">2013-09-10T11:59:57Z</dcterms:created>
  <dcterms:modified xsi:type="dcterms:W3CDTF">2013-09-20T13:04:18Z</dcterms:modified>
</cp:coreProperties>
</file>